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Montserrat Light"/>
      <p:regular r:id="rId26"/>
      <p:bold r:id="rId27"/>
      <p:italic r:id="rId28"/>
      <p:boldItalic r:id="rId29"/>
    </p:embeddedFont>
    <p:embeddedFont>
      <p:font typeface="Montserrat ExtraLight"/>
      <p:regular r:id="rId30"/>
      <p:bold r:id="rId31"/>
      <p:italic r:id="rId32"/>
      <p:boldItalic r:id="rId33"/>
    </p:embeddedFont>
    <p:embeddedFont>
      <p:font typeface="Nunito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Light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MontserratLight-italic.fntdata"/><Relationship Id="rId27" Type="http://schemas.openxmlformats.org/officeDocument/2006/relationships/font" Target="fonts/Montserrat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ExtraLight-bold.fntdata"/><Relationship Id="rId30" Type="http://schemas.openxmlformats.org/officeDocument/2006/relationships/font" Target="fonts/MontserratExtraLigh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Extra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ExtraLight-italic.fntdata"/><Relationship Id="rId13" Type="http://schemas.openxmlformats.org/officeDocument/2006/relationships/slide" Target="slides/slide8.xml"/><Relationship Id="rId35" Type="http://schemas.openxmlformats.org/officeDocument/2006/relationships/font" Target="fonts/NunitoSans-bold.fntdata"/><Relationship Id="rId12" Type="http://schemas.openxmlformats.org/officeDocument/2006/relationships/slide" Target="slides/slide7.xml"/><Relationship Id="rId34" Type="http://schemas.openxmlformats.org/officeDocument/2006/relationships/font" Target="fonts/NunitoSans-regular.fntdata"/><Relationship Id="rId15" Type="http://schemas.openxmlformats.org/officeDocument/2006/relationships/font" Target="fonts/MontserratSemiBold-bold.fntdata"/><Relationship Id="rId37" Type="http://schemas.openxmlformats.org/officeDocument/2006/relationships/font" Target="fonts/NunitoSans-boldItalic.fntdata"/><Relationship Id="rId14" Type="http://schemas.openxmlformats.org/officeDocument/2006/relationships/font" Target="fonts/MontserratSemiBold-regular.fntdata"/><Relationship Id="rId36" Type="http://schemas.openxmlformats.org/officeDocument/2006/relationships/font" Target="fonts/NunitoSans-italic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cdbf69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b1cdbf69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b1cdbf69a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b1cdbf69a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b1cdbf69a7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b1cdbf69a7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b1cdbf69a7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b1cdbf69a7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b1cdbf69a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b1cdbf69a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b1cdbf69a7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b1cdbf69a7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b1cdbf69a7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b1cdbf69a7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b1cdbf69a7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b1cdbf69a7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podcasts.google.com/feed/aHR0cHM6Ly9mZWVkcy5hY2FzdC5jb20vcHVibGljL3Nob3dzL2Nlby1kaWdpdGFs?sa=X&amp;ved=2ahUKEwjd0tnE4uH1AhUKj2oFHY9lDwoQ9sEGegQIARAC" TargetMode="External"/><Relationship Id="rId10" Type="http://schemas.openxmlformats.org/officeDocument/2006/relationships/image" Target="../media/image9.png"/><Relationship Id="rId13" Type="http://schemas.openxmlformats.org/officeDocument/2006/relationships/hyperlink" Target="https://music.amazon.com.mx/podcasts/4bfeb087-6ce5-4df5-9865-ef83e3ceee11/ceo-digital" TargetMode="Externa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hyperlink" Target="https://www.deezer.com/es/show/3359202" TargetMode="External"/><Relationship Id="rId15" Type="http://schemas.openxmlformats.org/officeDocument/2006/relationships/hyperlink" Target="https://www.iheart.com/podcast/269-ceo-digital-92191995/" TargetMode="External"/><Relationship Id="rId14" Type="http://schemas.openxmlformats.org/officeDocument/2006/relationships/image" Target="../media/image3.png"/><Relationship Id="rId16" Type="http://schemas.openxmlformats.org/officeDocument/2006/relationships/image" Target="../media/image5.png"/><Relationship Id="rId5" Type="http://schemas.openxmlformats.org/officeDocument/2006/relationships/hyperlink" Target="https://podcasts.apple.com/us/podcast/ceo-digital/id1607625507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s://open.spotify.com/show/1iQia483g18mWf4nhbA3oD" TargetMode="External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s://podcasts.google.com/feed/aHR0cHM6Ly9mZWVkcy5hY2FzdC5jb20vcHVibGljL3Nob3dzL2Nlby1kaWdpdGFs?sa=X&amp;ved=2ahUKEwjd0tnE4uH1AhUKj2oFHY9lDwoQ9sEGegQIARAC" TargetMode="External"/><Relationship Id="rId10" Type="http://schemas.openxmlformats.org/officeDocument/2006/relationships/image" Target="../media/image9.png"/><Relationship Id="rId13" Type="http://schemas.openxmlformats.org/officeDocument/2006/relationships/hyperlink" Target="https://music.amazon.com.mx/podcasts/4bfeb087-6ce5-4df5-9865-ef83e3ceee11/ceo-digital" TargetMode="Externa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hyperlink" Target="https://www.deezer.com/es/show/3359202" TargetMode="External"/><Relationship Id="rId15" Type="http://schemas.openxmlformats.org/officeDocument/2006/relationships/hyperlink" Target="https://www.iheart.com/podcast/269-ceo-digital-92191995/" TargetMode="External"/><Relationship Id="rId14" Type="http://schemas.openxmlformats.org/officeDocument/2006/relationships/image" Target="../media/image3.png"/><Relationship Id="rId16" Type="http://schemas.openxmlformats.org/officeDocument/2006/relationships/image" Target="../media/image5.png"/><Relationship Id="rId5" Type="http://schemas.openxmlformats.org/officeDocument/2006/relationships/hyperlink" Target="https://podcasts.apple.com/us/podcast/ceo-digital/id1607625507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s://open.spotify.com/show/1iQia483g18mWf4nhbA3oD" TargetMode="External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-360960">
            <a:off x="4446587" y="-499851"/>
            <a:ext cx="2699266" cy="5725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5122525" y="1099350"/>
            <a:ext cx="3682800" cy="25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SHOW NOTES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EPISODIO 33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600">
                <a:latin typeface="Montserrat"/>
                <a:ea typeface="Montserrat"/>
                <a:cs typeface="Montserrat"/>
                <a:sym typeface="Montserrat"/>
              </a:rPr>
              <a:t>Briefing: La llave para el éxito o el fracaso de un proyecto</a:t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423800" y="4728250"/>
            <a:ext cx="34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Contacto: </a:t>
            </a:r>
            <a:r>
              <a:rPr lang="es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ceodigital@mck.agency</a:t>
            </a:r>
            <a:endParaRPr sz="2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2421" l="0" r="0" t="22152"/>
          <a:stretch/>
        </p:blipFill>
        <p:spPr>
          <a:xfrm>
            <a:off x="728950" y="1195413"/>
            <a:ext cx="3096300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040353" y="3788800"/>
            <a:ext cx="2473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i="1" lang="es" sz="1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Escúchalo en tu plataforma favorita:</a:t>
            </a:r>
            <a:endParaRPr sz="1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60" name="Google Shape;60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14" y="4131222"/>
            <a:ext cx="1256110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2300" y="4131225"/>
            <a:ext cx="126960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5785" y="4131216"/>
            <a:ext cx="1056300" cy="30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63" name="Google Shape;63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326" y="4541152"/>
            <a:ext cx="1256100" cy="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4621" y="4546353"/>
            <a:ext cx="1264946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950" y="4543587"/>
            <a:ext cx="1056301" cy="31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320325" y="1384775"/>
            <a:ext cx="3990000" cy="29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este episodio platicamos sobre el protagonista de los más grandes proyectos o de los más catastróficos también: el famoso briefing. Y es que todos los proyectos comienzan con un brief, pero no todos logran ser exitosos, ¿por qué?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Descúbrelo en esta entrega con nuestro invitado especial: Gilberto Bahena, Partner &amp; Commercial Director de MCK, quien nos comparte la esencia de lo que es un brief, los errores más comunes al crearlo y las “best practices” a considerar dentro del proceso.</a:t>
            </a:r>
            <a:endParaRPr sz="120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295725" y="422775"/>
            <a:ext cx="42177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EPISODIO 33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Briefing: La llave para el éxito o el fracaso de un proyecto.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2" name="Google Shape;72;p14"/>
          <p:cNvCxnSpPr/>
          <p:nvPr/>
        </p:nvCxnSpPr>
        <p:spPr>
          <a:xfrm>
            <a:off x="4572000" y="1305375"/>
            <a:ext cx="0" cy="34392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73" name="Google Shape;73;p14"/>
          <p:cNvGrpSpPr/>
          <p:nvPr/>
        </p:nvGrpSpPr>
        <p:grpSpPr>
          <a:xfrm>
            <a:off x="0" y="4702625"/>
            <a:ext cx="9162875" cy="440875"/>
            <a:chOff x="0" y="4702625"/>
            <a:chExt cx="9162875" cy="440875"/>
          </a:xfrm>
        </p:grpSpPr>
        <p:pic>
          <p:nvPicPr>
            <p:cNvPr id="74" name="Google Shape;7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4702625"/>
              <a:ext cx="9144000" cy="440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4"/>
            <p:cNvPicPr preferRelativeResize="0"/>
            <p:nvPr/>
          </p:nvPicPr>
          <p:blipFill rotWithShape="1">
            <a:blip r:embed="rId4">
              <a:alphaModFix/>
            </a:blip>
            <a:srcRect b="19460" l="0" r="0" t="22152"/>
            <a:stretch/>
          </p:blipFill>
          <p:spPr>
            <a:xfrm>
              <a:off x="124275" y="4745800"/>
              <a:ext cx="681147" cy="39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4"/>
            <p:cNvPicPr preferRelativeResize="0"/>
            <p:nvPr/>
          </p:nvPicPr>
          <p:blipFill rotWithShape="1">
            <a:blip r:embed="rId4">
              <a:alphaModFix/>
            </a:blip>
            <a:srcRect b="1344" l="0" r="0" t="84747"/>
            <a:stretch/>
          </p:blipFill>
          <p:spPr>
            <a:xfrm>
              <a:off x="6872150" y="4763775"/>
              <a:ext cx="2290725" cy="318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" name="Google Shape;77;p14"/>
          <p:cNvSpPr txBox="1"/>
          <p:nvPr/>
        </p:nvSpPr>
        <p:spPr>
          <a:xfrm>
            <a:off x="4833675" y="1855950"/>
            <a:ext cx="38091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 SemiBold"/>
                <a:ea typeface="Montserrat SemiBold"/>
                <a:cs typeface="Montserrat SemiBold"/>
                <a:sym typeface="Montserrat SemiBold"/>
              </a:rPr>
              <a:t>Puntos clave de este episodio: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Importancia de un brief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Errores que suelen cometer las empresas al momento de crearlo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 que no es un brief. 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415300" y="527100"/>
            <a:ext cx="8169600" cy="3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</a:t>
            </a:r>
            <a:r>
              <a:rPr b="1"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Uno de los grandes errores es confiarle el brief de una campaña o de un servicio a un área que no evalúa la parte cualitativa de las propuestas</a:t>
            </a:r>
            <a:r>
              <a:rPr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15300" y="4386787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5171700" y="3921350"/>
            <a:ext cx="39216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Gilberto Bahena</a:t>
            </a:r>
            <a:endParaRPr sz="2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Partner &amp; Commercial Director de MCK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357975" y="220925"/>
            <a:ext cx="30501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 un documento </a:t>
            </a:r>
            <a:r>
              <a:rPr b="1" lang="e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estratégico</a:t>
            </a:r>
            <a:r>
              <a:rPr lang="es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que debe tener </a:t>
            </a:r>
            <a:r>
              <a:rPr b="1" lang="e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r>
              <a:rPr lang="es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muy claros para </a:t>
            </a:r>
            <a:r>
              <a:rPr b="1" lang="e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desarrollar las acciones </a:t>
            </a:r>
            <a:r>
              <a:rPr lang="es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necesarias a fin de cumplirlos.</a:t>
            </a:r>
            <a:endParaRPr sz="1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572000" y="325782"/>
            <a:ext cx="3120000" cy="10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212529"/>
                </a:solidFill>
                <a:highlight>
                  <a:srgbClr val="FFFFFF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El brief tiene que estar </a:t>
            </a:r>
            <a:r>
              <a:rPr b="1" lang="es" sz="13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enfocado</a:t>
            </a:r>
            <a:r>
              <a:rPr lang="es" sz="1300">
                <a:solidFill>
                  <a:srgbClr val="212529"/>
                </a:solidFill>
                <a:highlight>
                  <a:srgbClr val="FFFFFF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 en  el área que se quiere desarrollar. </a:t>
            </a:r>
            <a:r>
              <a:rPr lang="es" sz="1300">
                <a:solidFill>
                  <a:srgbClr val="212529"/>
                </a:solidFill>
                <a:highlight>
                  <a:schemeClr val="lt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Para  tener el enfoque correcto y de un</a:t>
            </a:r>
            <a:r>
              <a:rPr b="1" lang="es" sz="1300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área en particular. </a:t>
            </a:r>
            <a:endParaRPr b="1" sz="1300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5990400" y="2377763"/>
            <a:ext cx="30501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212529"/>
                </a:solidFill>
                <a:highlight>
                  <a:srgbClr val="FFFFFF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Es importante que se tengan </a:t>
            </a:r>
            <a:r>
              <a:rPr b="1" lang="es" sz="13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metas realistas</a:t>
            </a:r>
            <a:r>
              <a:rPr lang="es" sz="1300">
                <a:solidFill>
                  <a:srgbClr val="212529"/>
                </a:solidFill>
                <a:highlight>
                  <a:srgbClr val="FFFFFF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 tanto en</a:t>
            </a:r>
            <a:r>
              <a:rPr b="1" lang="es" sz="13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tiempo </a:t>
            </a:r>
            <a:r>
              <a:rPr lang="es" sz="1300">
                <a:solidFill>
                  <a:srgbClr val="212529"/>
                </a:solidFill>
                <a:highlight>
                  <a:srgbClr val="FFFFFF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como en </a:t>
            </a:r>
            <a:r>
              <a:rPr b="1" lang="es" sz="13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presupuesto.</a:t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4572000" y="3699025"/>
            <a:ext cx="29613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212529"/>
                </a:solidFill>
                <a:highlight>
                  <a:schemeClr val="lt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Lo ideal es que se  complemente con  </a:t>
            </a:r>
            <a:r>
              <a:rPr b="1" lang="es" sz="1300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objetivos SMART. 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479890">
            <a:off x="3427752" y="233349"/>
            <a:ext cx="681150" cy="58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956067">
            <a:off x="7656833" y="1240325"/>
            <a:ext cx="721375" cy="58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6937" y="3499475"/>
            <a:ext cx="681149" cy="68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1925" y="3747250"/>
            <a:ext cx="681149" cy="68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402900" y="3310425"/>
            <a:ext cx="3050100" cy="1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212529"/>
                </a:solidFill>
                <a:highlight>
                  <a:schemeClr val="lt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Este documento </a:t>
            </a:r>
            <a:r>
              <a:rPr b="1" lang="es" sz="1300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no es intocable</a:t>
            </a:r>
            <a:r>
              <a:rPr lang="es" sz="1300">
                <a:solidFill>
                  <a:srgbClr val="212529"/>
                </a:solidFill>
                <a:highlight>
                  <a:schemeClr val="lt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, pero es necesario estar consciente si los </a:t>
            </a:r>
            <a:r>
              <a:rPr b="1" lang="es" sz="1300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cambios</a:t>
            </a:r>
            <a:r>
              <a:rPr lang="es" sz="1300">
                <a:solidFill>
                  <a:srgbClr val="212529"/>
                </a:solidFill>
                <a:highlight>
                  <a:schemeClr val="lt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 que se le hacen  repercuten de manera </a:t>
            </a:r>
            <a:r>
              <a:rPr b="1" lang="es" sz="1300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importante</a:t>
            </a:r>
            <a:r>
              <a:rPr lang="es" sz="1300">
                <a:solidFill>
                  <a:srgbClr val="212529"/>
                </a:solidFill>
                <a:highlight>
                  <a:schemeClr val="lt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 en el </a:t>
            </a:r>
            <a:r>
              <a:rPr b="1" lang="es" sz="1300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objetivo inicial. </a:t>
            </a:r>
            <a:endParaRPr b="1"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2425" y="1296120"/>
            <a:ext cx="3185649" cy="212325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3329838" y="2022463"/>
            <a:ext cx="2331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9900FF"/>
                </a:solidFill>
              </a:rPr>
              <a:t>Brief </a:t>
            </a:r>
            <a:endParaRPr b="1" sz="20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284475" y="1095500"/>
            <a:ext cx="29613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Entre más</a:t>
            </a:r>
            <a:r>
              <a:rPr b="1" lang="e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corto y puntual </a:t>
            </a:r>
            <a:r>
              <a:rPr lang="es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sea un brief mayor es la capacidad de entregar lo que el cliente busca. </a:t>
            </a:r>
            <a:endParaRPr sz="1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286050" y="2190778"/>
            <a:ext cx="31200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 importante de un brief es que se entienda el</a:t>
            </a:r>
            <a:r>
              <a:rPr b="1" lang="e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objetivo principal. 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6248600" y="549700"/>
            <a:ext cx="24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240075" y="2940350"/>
            <a:ext cx="30501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212529"/>
                </a:solidFill>
                <a:highlight>
                  <a:srgbClr val="FFFFFF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Entre más </a:t>
            </a:r>
            <a:r>
              <a:rPr b="1" lang="es" sz="13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específico </a:t>
            </a:r>
            <a:r>
              <a:rPr lang="es" sz="1300">
                <a:solidFill>
                  <a:srgbClr val="212529"/>
                </a:solidFill>
                <a:highlight>
                  <a:srgbClr val="FFFFFF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seas de lo que esperas es más fácil que las empresas den en el clavo con lo que buscas. 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5581725" y="1418800"/>
            <a:ext cx="2961300" cy="19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212529"/>
                </a:solidFill>
                <a:highlight>
                  <a:schemeClr val="lt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Si dentro de la estrategia  es necesario involucrar a más agencias (cada una especializada en diversos sectores) es </a:t>
            </a:r>
            <a:r>
              <a:rPr b="1" lang="es" sz="1300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indispensable </a:t>
            </a:r>
            <a:r>
              <a:rPr lang="es" sz="1300">
                <a:solidFill>
                  <a:srgbClr val="212529"/>
                </a:solidFill>
                <a:highlight>
                  <a:schemeClr val="lt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que todas sepan el camino que quieres tomar con esa estrategia y</a:t>
            </a:r>
            <a:r>
              <a:rPr b="1" lang="es" sz="1300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conozcan los objetivos </a:t>
            </a:r>
            <a:r>
              <a:rPr lang="es" sz="1300">
                <a:solidFill>
                  <a:srgbClr val="212529"/>
                </a:solidFill>
                <a:highlight>
                  <a:schemeClr val="lt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que quieres lograr. 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2067913">
            <a:off x="4210243" y="2101289"/>
            <a:ext cx="842294" cy="72039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2885250" y="263300"/>
            <a:ext cx="337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9900FF"/>
                </a:solidFill>
              </a:rPr>
              <a:t>Puntos clave para un b</a:t>
            </a:r>
            <a:r>
              <a:rPr b="1" lang="es" sz="2000">
                <a:solidFill>
                  <a:srgbClr val="9900FF"/>
                </a:solidFill>
              </a:rPr>
              <a:t>rief </a:t>
            </a:r>
            <a:endParaRPr b="1" sz="20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415300" y="1702500"/>
            <a:ext cx="8169600" cy="1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3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</a:t>
            </a:r>
            <a:r>
              <a:rPr b="1"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 tienes un buen brief ahorras tiempo y dinero, literalmente</a:t>
            </a:r>
            <a:r>
              <a:rPr lang="es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sz="3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15300" y="4386787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5566625" y="3930750"/>
            <a:ext cx="35355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Cristina Pineda </a:t>
            </a:r>
            <a:endParaRPr sz="2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PARTNER &amp; COO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b="9108" l="0" r="0" t="7558"/>
          <a:stretch/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/>
          <p:nvPr/>
        </p:nvSpPr>
        <p:spPr>
          <a:xfrm>
            <a:off x="1222500" y="554775"/>
            <a:ext cx="4607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latin typeface="Montserrat"/>
                <a:ea typeface="Montserrat"/>
                <a:cs typeface="Montserrat"/>
                <a:sym typeface="Montserrat"/>
              </a:rPr>
              <a:t>En </a:t>
            </a:r>
            <a:r>
              <a:rPr b="1" lang="es" sz="1300">
                <a:latin typeface="Montserrat"/>
                <a:ea typeface="Montserrat"/>
                <a:cs typeface="Montserrat"/>
                <a:sym typeface="Montserrat"/>
              </a:rPr>
              <a:t>general,</a:t>
            </a:r>
            <a:r>
              <a:rPr b="1" lang="es" sz="1300">
                <a:latin typeface="Montserrat"/>
                <a:ea typeface="Montserrat"/>
                <a:cs typeface="Montserrat"/>
                <a:sym typeface="Montserrat"/>
              </a:rPr>
              <a:t> un brief </a:t>
            </a:r>
            <a:r>
              <a:rPr b="1" lang="es" sz="1300">
                <a:solidFill>
                  <a:srgbClr val="2E475D"/>
                </a:solidFill>
                <a:latin typeface="Montserrat"/>
                <a:ea typeface="Montserrat"/>
                <a:cs typeface="Montserrat"/>
                <a:sym typeface="Montserrat"/>
              </a:rPr>
              <a:t>sirve para brindar un panorama que vaya de lo general a lo específico</a:t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1222500" y="1495100"/>
            <a:ext cx="5162100" cy="22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Montserrat"/>
                <a:ea typeface="Montserrat"/>
                <a:cs typeface="Montserrat"/>
                <a:sym typeface="Montserrat"/>
              </a:rPr>
              <a:t>Puede aplicar para cualquier tipo de </a:t>
            </a:r>
            <a:r>
              <a:rPr lang="es" sz="1300">
                <a:latin typeface="Montserrat"/>
                <a:ea typeface="Montserrat"/>
                <a:cs typeface="Montserrat"/>
                <a:sym typeface="Montserrat"/>
              </a:rPr>
              <a:t>proyecto</a:t>
            </a:r>
            <a:r>
              <a:rPr lang="es" sz="13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42000"/>
              </a:lnSpc>
              <a:spcBef>
                <a:spcPts val="700"/>
              </a:spcBef>
              <a:spcAft>
                <a:spcPts val="0"/>
              </a:spcAft>
              <a:buClr>
                <a:srgbClr val="2E475D"/>
              </a:buClr>
              <a:buSzPts val="1300"/>
              <a:buFont typeface="Montserrat"/>
              <a:buChar char="●"/>
            </a:pPr>
            <a:r>
              <a:rPr lang="es" sz="1300">
                <a:solidFill>
                  <a:srgbClr val="2E475D"/>
                </a:solidFill>
                <a:latin typeface="Montserrat"/>
                <a:ea typeface="Montserrat"/>
                <a:cs typeface="Montserrat"/>
                <a:sym typeface="Montserrat"/>
              </a:rPr>
              <a:t>Brief publicitario </a:t>
            </a:r>
            <a:endParaRPr sz="1300">
              <a:solidFill>
                <a:srgbClr val="2E47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2E475D"/>
              </a:buClr>
              <a:buSzPts val="1300"/>
              <a:buFont typeface="Montserrat"/>
              <a:buChar char="●"/>
            </a:pPr>
            <a:r>
              <a:rPr lang="es" sz="1300">
                <a:solidFill>
                  <a:srgbClr val="2E475D"/>
                </a:solidFill>
                <a:latin typeface="Montserrat"/>
                <a:ea typeface="Montserrat"/>
                <a:cs typeface="Montserrat"/>
                <a:sym typeface="Montserrat"/>
              </a:rPr>
              <a:t>Brief de diseño</a:t>
            </a:r>
            <a:endParaRPr sz="1300">
              <a:solidFill>
                <a:srgbClr val="2E47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2E475D"/>
              </a:buClr>
              <a:buSzPts val="1300"/>
              <a:buFont typeface="Montserrat"/>
              <a:buChar char="●"/>
            </a:pPr>
            <a:r>
              <a:rPr lang="es" sz="1300">
                <a:solidFill>
                  <a:srgbClr val="2E475D"/>
                </a:solidFill>
                <a:latin typeface="Montserrat"/>
                <a:ea typeface="Montserrat"/>
                <a:cs typeface="Montserrat"/>
                <a:sym typeface="Montserrat"/>
              </a:rPr>
              <a:t>Brief de marketing</a:t>
            </a:r>
            <a:endParaRPr sz="1300">
              <a:solidFill>
                <a:srgbClr val="2E47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2E475D"/>
              </a:buClr>
              <a:buSzPts val="1300"/>
              <a:buFont typeface="Montserrat"/>
              <a:buChar char="●"/>
            </a:pPr>
            <a:r>
              <a:rPr lang="es" sz="1300">
                <a:solidFill>
                  <a:srgbClr val="2E475D"/>
                </a:solidFill>
                <a:latin typeface="Montserrat"/>
                <a:ea typeface="Montserrat"/>
                <a:cs typeface="Montserrat"/>
                <a:sym typeface="Montserrat"/>
              </a:rPr>
              <a:t>Brief de negocio</a:t>
            </a:r>
            <a:endParaRPr sz="1300">
              <a:solidFill>
                <a:srgbClr val="2E47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2E475D"/>
              </a:buClr>
              <a:buSzPts val="1300"/>
              <a:buFont typeface="Montserrat"/>
              <a:buChar char="●"/>
            </a:pPr>
            <a:r>
              <a:rPr lang="es" sz="1300">
                <a:solidFill>
                  <a:srgbClr val="2E475D"/>
                </a:solidFill>
                <a:latin typeface="Montserrat"/>
                <a:ea typeface="Montserrat"/>
                <a:cs typeface="Montserrat"/>
                <a:sym typeface="Montserrat"/>
              </a:rPr>
              <a:t>Brief de proyecto </a:t>
            </a:r>
            <a:endParaRPr sz="1300">
              <a:solidFill>
                <a:srgbClr val="2E47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Clr>
                <a:srgbClr val="2E475D"/>
              </a:buClr>
              <a:buSzPts val="1300"/>
              <a:buFont typeface="Montserrat"/>
              <a:buChar char="●"/>
            </a:pPr>
            <a:r>
              <a:rPr lang="es" sz="1300">
                <a:solidFill>
                  <a:srgbClr val="2E475D"/>
                </a:solidFill>
                <a:latin typeface="Montserrat"/>
                <a:ea typeface="Montserrat"/>
                <a:cs typeface="Montserrat"/>
                <a:sym typeface="Montserrat"/>
              </a:rPr>
              <a:t>Brief creativo</a:t>
            </a:r>
            <a:endParaRPr sz="1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/>
          <p:nvPr/>
        </p:nvSpPr>
        <p:spPr>
          <a:xfrm rot="-360960">
            <a:off x="4446587" y="-499851"/>
            <a:ext cx="2699266" cy="5725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5113125" y="1149438"/>
            <a:ext cx="3682800" cy="24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SHOW NOTES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EPISODIO 33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600">
                <a:latin typeface="Montserrat"/>
                <a:ea typeface="Montserrat"/>
                <a:cs typeface="Montserrat"/>
                <a:sym typeface="Montserrat"/>
              </a:rPr>
              <a:t>Briefing: La llave para el éxito o el fracaso de un proyecto</a:t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5423800" y="4728250"/>
            <a:ext cx="34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Contacto: </a:t>
            </a:r>
            <a:r>
              <a:rPr lang="es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ceodigital@mck.agency</a:t>
            </a:r>
            <a:endParaRPr sz="2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4">
            <a:alphaModFix/>
          </a:blip>
          <a:srcRect b="2421" l="0" r="0" t="22152"/>
          <a:stretch/>
        </p:blipFill>
        <p:spPr>
          <a:xfrm>
            <a:off x="728950" y="1195413"/>
            <a:ext cx="3096300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1040353" y="3788800"/>
            <a:ext cx="2473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i="1" lang="es" sz="1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Escúchalo en tu plataforma favorita:</a:t>
            </a:r>
            <a:endParaRPr sz="1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45" name="Google Shape;145;p2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14" y="4131222"/>
            <a:ext cx="1256110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2300" y="4131225"/>
            <a:ext cx="126960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5785" y="4131216"/>
            <a:ext cx="1056300" cy="30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48" name="Google Shape;148;p20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326" y="4541152"/>
            <a:ext cx="1256100" cy="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4621" y="4546353"/>
            <a:ext cx="1264946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950" y="4543587"/>
            <a:ext cx="1056301" cy="31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